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embeddedFontLst>
    <p:embeddedFont>
      <p:font typeface="Roboto" panose="02000000000000000000" pitchFamily="2" charset="0"/>
      <p:regular r:id="rId8"/>
      <p:bold r:id="rId9"/>
      <p:italic r:id="rId10"/>
      <p:boldItalic r:id="rId11"/>
    </p:embeddedFont>
    <p:embeddedFont>
      <p:font typeface="Roboto Slab" pitchFamily="2" charset="0"/>
      <p:regular r:id="rId12"/>
      <p:bold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3.fntdata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6437501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799cb01279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799cb01279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858469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2f775f45bda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2f775f45bda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82397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f775f45bda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2f775f45bda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376295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799cb01279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799cb01279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94162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f7880889e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f7880889e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75347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avLst/>
            <a:gdLst/>
            <a:ahLst/>
            <a:cxnLst/>
            <a:rect l="l" t="t" r="r" b="b"/>
            <a:pathLst>
              <a:path w="43265" h="44998" extrusionOk="0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w="28575" cap="flat" cmpd="sng">
            <a:solidFill>
              <a:schemeClr val="accent5"/>
            </a:solidFill>
            <a:prstDash val="solid"/>
            <a:miter lim="8000"/>
            <a:headEnd type="none" w="sm" len="sm"/>
            <a:tailEnd type="none" w="sm" len="sm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2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w="38100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1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41" name="Google Shape;41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w="381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5" name="Google Shape;45;p9"/>
          <p:cNvSpPr txBox="1">
            <a:spLocks noGrp="1"/>
          </p:cNvSpPr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body" idx="1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" name="Google Shape;54;p11"/>
          <p:cNvSpPr txBox="1">
            <a:spLocks noGrp="1"/>
          </p:cNvSpPr>
          <p:nvPr>
            <p:ph type="title" hasCustomPrompt="1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>
            <a:spLocks noGrp="1"/>
          </p:cNvSpPr>
          <p:nvPr>
            <p:ph type="body" idx="1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rina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94D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>
            <a:spLocks noGrp="1"/>
          </p:cNvSpPr>
          <p:nvPr>
            <p:ph type="title"/>
          </p:nvPr>
        </p:nvSpPr>
        <p:spPr>
          <a:xfrm>
            <a:off x="387900" y="2228700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5000">
                <a:solidFill>
                  <a:srgbClr val="FCAF17"/>
                </a:solidFill>
              </a:rPr>
              <a:t>Pszichológiai tanácsadás az Óbudai Egyetemen</a:t>
            </a:r>
            <a:endParaRPr sz="5000">
              <a:solidFill>
                <a:srgbClr val="FCAF17"/>
              </a:solidFill>
            </a:endParaRPr>
          </a:p>
        </p:txBody>
      </p:sp>
      <p:pic>
        <p:nvPicPr>
          <p:cNvPr id="65" name="Google Shape;6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79488" y="3224550"/>
            <a:ext cx="1185024" cy="1185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94D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Tudnivalók az egyéni tanácsadásról</a:t>
            </a:r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hu" sz="2000"/>
              <a:t>Ingyenes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hu" sz="2000"/>
              <a:t>Az egyetem hallgatói és munkavállalói vehetnek részt rajta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hu" sz="2000"/>
              <a:t>Maximum 12 alkalom 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hu" sz="2000"/>
              <a:t>Egy alkalom 50 percig tart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hu" sz="2000"/>
              <a:t>A pszichológiai tanácsadás nem jelent egészségügyi ellátást, sürgősségi esetek kezelését, pszichoterápiát vagy pszichiátriai gondozást, hanem tanácsadást, segítő és támogató beszélgetést jelent</a:t>
            </a:r>
            <a:endParaRPr sz="2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94D"/>
        </a:soli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Bejelentkezés</a:t>
            </a:r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Emailben a pszichológusoknál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sp>
        <p:nvSpPr>
          <p:cNvPr id="78" name="Google Shape;78;p15"/>
          <p:cNvSpPr txBox="1"/>
          <p:nvPr/>
        </p:nvSpPr>
        <p:spPr>
          <a:xfrm>
            <a:off x="3502550" y="1946500"/>
            <a:ext cx="1867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9" name="Google Shape;79;p15"/>
          <p:cNvSpPr txBox="1"/>
          <p:nvPr/>
        </p:nvSpPr>
        <p:spPr>
          <a:xfrm>
            <a:off x="362150" y="1946500"/>
            <a:ext cx="8216100" cy="26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További információk a honlapon: 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https://uni-obuda.hu/mentalhigienes-tanacsadas-treningek/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94D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3736" y="557478"/>
            <a:ext cx="1879772" cy="1952698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6"/>
          <p:cNvSpPr txBox="1"/>
          <p:nvPr/>
        </p:nvSpPr>
        <p:spPr>
          <a:xfrm>
            <a:off x="4737682" y="2938950"/>
            <a:ext cx="1998720" cy="564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18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Hirsch Johanna</a:t>
            </a:r>
            <a:endParaRPr sz="18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1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hirsch.johanna@uni-obuda.hu</a:t>
            </a:r>
            <a:endParaRPr sz="18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8" name="Google Shape;88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5875" y="557477"/>
            <a:ext cx="1917820" cy="191809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39385" y="557477"/>
            <a:ext cx="1898857" cy="1944114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6"/>
          <p:cNvSpPr txBox="1"/>
          <p:nvPr/>
        </p:nvSpPr>
        <p:spPr>
          <a:xfrm>
            <a:off x="171175" y="2938950"/>
            <a:ext cx="1998591" cy="706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18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Bérces Anna Flóra</a:t>
            </a:r>
            <a:endParaRPr sz="18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1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berces.anna@uni-obuda.hu</a:t>
            </a:r>
            <a:endParaRPr sz="18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1" name="Google Shape;91;p16"/>
          <p:cNvSpPr txBox="1"/>
          <p:nvPr/>
        </p:nvSpPr>
        <p:spPr>
          <a:xfrm>
            <a:off x="2521364" y="2938950"/>
            <a:ext cx="1961426" cy="484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18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Biharvári Eszter</a:t>
            </a:r>
            <a:endParaRPr sz="18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 sz="1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biharvari.eszter@uni-obuda.hu</a:t>
            </a:r>
            <a:endParaRPr sz="18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" name="Kép 7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81" t="5448" r="17117" b="41127"/>
          <a:stretch/>
        </p:blipFill>
        <p:spPr>
          <a:xfrm>
            <a:off x="6736402" y="557477"/>
            <a:ext cx="2065066" cy="19526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Google Shape;90;p16"/>
          <p:cNvSpPr txBox="1"/>
          <p:nvPr/>
        </p:nvSpPr>
        <p:spPr>
          <a:xfrm>
            <a:off x="6991294" y="2938950"/>
            <a:ext cx="1998591" cy="706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Székelyhidi Zsófi</a:t>
            </a:r>
            <a:endParaRPr sz="18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</a:t>
            </a:r>
            <a:r>
              <a:rPr lang="hu" sz="180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zekelyhidi.zsofi@nonprofit.uni-obuda.hu</a:t>
            </a:r>
            <a:endParaRPr sz="1800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294D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>
            <a:spLocks noGrp="1"/>
          </p:cNvSpPr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u"/>
              <a:t>Tréningek</a:t>
            </a:r>
            <a:endParaRPr/>
          </a:p>
        </p:txBody>
      </p:sp>
      <p:sp>
        <p:nvSpPr>
          <p:cNvPr id="97" name="Google Shape;97;p17"/>
          <p:cNvSpPr txBox="1">
            <a:spLocks noGrp="1"/>
          </p:cNvSpPr>
          <p:nvPr>
            <p:ph type="body" idx="1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hu" sz="2000" dirty="0"/>
              <a:t>Neptun üzenet formájában vannak meghirdetve</a:t>
            </a:r>
            <a:endParaRPr sz="2000" dirty="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hu" sz="2000" dirty="0"/>
              <a:t>Csoportos önismereti tréningek</a:t>
            </a:r>
            <a:endParaRPr sz="2000" dirty="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hu" sz="2000" dirty="0"/>
              <a:t>Félévente 3 tréning</a:t>
            </a:r>
            <a:endParaRPr sz="2000" dirty="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hu" sz="2000" dirty="0"/>
              <a:t>Érdemes hamar jelentkezni rájuk, mert betelnek a helyek</a:t>
            </a:r>
            <a:endParaRPr sz="2000" dirty="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hu" sz="2000" dirty="0"/>
              <a:t>Pl. Filmklub, önismereti társasjáték</a:t>
            </a:r>
            <a:r>
              <a:rPr lang="hu" sz="2000"/>
              <a:t>, stresszkezelés</a:t>
            </a:r>
            <a:endParaRPr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CFD8DC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8BC34A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2F54ABF31AF7CA45A90A4935837A7D75" ma:contentTypeVersion="14" ma:contentTypeDescription="Új dokumentum létrehozása." ma:contentTypeScope="" ma:versionID="75b0bd45978532ddcd28f8b433685e63">
  <xsd:schema xmlns:xsd="http://www.w3.org/2001/XMLSchema" xmlns:xs="http://www.w3.org/2001/XMLSchema" xmlns:p="http://schemas.microsoft.com/office/2006/metadata/properties" xmlns:ns2="8fcc51f0-5bc3-410e-90a9-fe1c58f2bf3d" xmlns:ns3="2c1c6e9b-239c-47df-bf41-adbd24c980ec" targetNamespace="http://schemas.microsoft.com/office/2006/metadata/properties" ma:root="true" ma:fieldsID="9c704344853bb9b891ff5a99c0d0aed9" ns2:_="" ns3:_="">
    <xsd:import namespace="8fcc51f0-5bc3-410e-90a9-fe1c58f2bf3d"/>
    <xsd:import namespace="2c1c6e9b-239c-47df-bf41-adbd24c980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SearchProperties" minOccurs="0"/>
                <xsd:element ref="ns2:MediaServiceBillingMetadata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cc51f0-5bc3-410e-90a9-fe1c58f2bf3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Képcímkék" ma:readOnly="false" ma:fieldId="{5cf76f15-5ced-4ddc-b409-7134ff3c332f}" ma:taxonomyMulti="true" ma:sspId="81fdf5ea-129c-422e-b789-1a66b7cb617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1c6e9b-239c-47df-bf41-adbd24c980ec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5176cf-ae4f-4b3c-87a9-f4bff2449592}" ma:internalName="TaxCatchAll" ma:showField="CatchAllData" ma:web="2c1c6e9b-239c-47df-bf41-adbd24c980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c1c6e9b-239c-47df-bf41-adbd24c980ec" xsi:nil="true"/>
    <lcf76f155ced4ddcb4097134ff3c332f xmlns="8fcc51f0-5bc3-410e-90a9-fe1c58f2bf3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A27E994-4EDF-4676-AF4F-D6C425EFF6C9}"/>
</file>

<file path=customXml/itemProps2.xml><?xml version="1.0" encoding="utf-8"?>
<ds:datastoreItem xmlns:ds="http://schemas.openxmlformats.org/officeDocument/2006/customXml" ds:itemID="{7E5AF307-354F-43D9-91E2-BE50BAE0A03F}"/>
</file>

<file path=customXml/itemProps3.xml><?xml version="1.0" encoding="utf-8"?>
<ds:datastoreItem xmlns:ds="http://schemas.openxmlformats.org/officeDocument/2006/customXml" ds:itemID="{36DEC42C-AB1A-4D3F-97BF-BCB5949473D0}"/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137</Words>
  <Application>Microsoft Office PowerPoint</Application>
  <PresentationFormat>Diavetítés a képernyőre (16:9 oldalarány)</PresentationFormat>
  <Paragraphs>31</Paragraphs>
  <Slides>5</Slides>
  <Notes>5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</vt:i4>
      </vt:variant>
    </vt:vector>
  </HeadingPairs>
  <TitlesOfParts>
    <vt:vector size="9" baseType="lpstr">
      <vt:lpstr>Roboto</vt:lpstr>
      <vt:lpstr>Roboto Slab</vt:lpstr>
      <vt:lpstr>Arial</vt:lpstr>
      <vt:lpstr>Marina</vt:lpstr>
      <vt:lpstr>Pszichológiai tanácsadás az Óbudai Egyetemen</vt:lpstr>
      <vt:lpstr>Tudnivalók az egyéni tanácsadásról</vt:lpstr>
      <vt:lpstr>Bejelentkezés</vt:lpstr>
      <vt:lpstr>PowerPoint-bemutató</vt:lpstr>
      <vt:lpstr>Tréningek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Pszichológiai tanácsadás az Óbudai Egyetemen</dc:title>
  <dc:creator>Juhász Ágota</dc:creator>
  <cp:lastModifiedBy>Juhász Ágota</cp:lastModifiedBy>
  <cp:revision>4</cp:revision>
  <dcterms:modified xsi:type="dcterms:W3CDTF">2026-09-24T14:40:29Z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0x0101002F54ABF31AF7CA45A90A4935837A7D75</vt:lpwstr>
  </property>
</Properties>
</file>